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62" r:id="rId3"/>
    <p:sldId id="265" r:id="rId4"/>
    <p:sldId id="266" r:id="rId5"/>
    <p:sldId id="267" r:id="rId6"/>
    <p:sldId id="287" r:id="rId7"/>
    <p:sldId id="260" r:id="rId8"/>
    <p:sldId id="280" r:id="rId9"/>
    <p:sldId id="288" r:id="rId10"/>
    <p:sldId id="289" r:id="rId11"/>
    <p:sldId id="264" r:id="rId12"/>
    <p:sldId id="271" r:id="rId13"/>
    <p:sldId id="27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0205"/>
    <a:srgbClr val="F60002"/>
    <a:srgbClr val="E90207"/>
    <a:srgbClr val="EB0207"/>
    <a:srgbClr val="ED02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8462"/>
  </p:normalViewPr>
  <p:slideViewPr>
    <p:cSldViewPr snapToGrid="0" snapToObjects="1">
      <p:cViewPr varScale="1">
        <p:scale>
          <a:sx n="122" d="100"/>
          <a:sy n="122" d="100"/>
        </p:scale>
        <p:origin x="7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29909B-DEA7-0141-BB49-34AAAF441226}" type="doc">
      <dgm:prSet loTypeId="urn:microsoft.com/office/officeart/2005/8/layout/venn1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51DC231-599B-5947-9A49-D87E08418D11}">
      <dgm:prSet/>
      <dgm:spPr/>
      <dgm:t>
        <a:bodyPr/>
        <a:lstStyle/>
        <a:p>
          <a:r>
            <a:rPr lang="en-US" dirty="0"/>
            <a:t>Graduate Studies</a:t>
          </a:r>
        </a:p>
      </dgm:t>
    </dgm:pt>
    <dgm:pt modelId="{ED566281-9B63-4945-93D1-8489526813A7}" type="parTrans" cxnId="{93D5ECF2-F76E-6B4B-B276-758D40A80086}">
      <dgm:prSet/>
      <dgm:spPr/>
      <dgm:t>
        <a:bodyPr/>
        <a:lstStyle/>
        <a:p>
          <a:endParaRPr lang="en-US"/>
        </a:p>
      </dgm:t>
    </dgm:pt>
    <dgm:pt modelId="{30208207-7CC0-8F4A-9267-EBEDC7F0BC5B}" type="sibTrans" cxnId="{93D5ECF2-F76E-6B4B-B276-758D40A80086}">
      <dgm:prSet/>
      <dgm:spPr/>
      <dgm:t>
        <a:bodyPr/>
        <a:lstStyle/>
        <a:p>
          <a:endParaRPr lang="en-US"/>
        </a:p>
      </dgm:t>
    </dgm:pt>
    <dgm:pt modelId="{EC72401B-6147-3745-BBA7-A43FB4307016}">
      <dgm:prSet/>
      <dgm:spPr>
        <a:solidFill>
          <a:schemeClr val="bg1">
            <a:alpha val="50000"/>
          </a:schemeClr>
        </a:solidFill>
      </dgm:spPr>
      <dgm:t>
        <a:bodyPr/>
        <a:lstStyle/>
        <a:p>
          <a:r>
            <a:rPr lang="en-US" dirty="0"/>
            <a:t>Sponsored Projects</a:t>
          </a:r>
        </a:p>
      </dgm:t>
    </dgm:pt>
    <dgm:pt modelId="{AD525F2D-CA0B-1C4F-958A-9517D6350FDF}" type="parTrans" cxnId="{1D203BCB-383B-EC4E-9096-78B9D1795643}">
      <dgm:prSet/>
      <dgm:spPr/>
      <dgm:t>
        <a:bodyPr/>
        <a:lstStyle/>
        <a:p>
          <a:endParaRPr lang="en-US"/>
        </a:p>
      </dgm:t>
    </dgm:pt>
    <dgm:pt modelId="{1DE07C3E-B519-1047-80F6-B8E33C77BA49}" type="sibTrans" cxnId="{1D203BCB-383B-EC4E-9096-78B9D1795643}">
      <dgm:prSet/>
      <dgm:spPr/>
      <dgm:t>
        <a:bodyPr/>
        <a:lstStyle/>
        <a:p>
          <a:endParaRPr lang="en-US"/>
        </a:p>
      </dgm:t>
    </dgm:pt>
    <dgm:pt modelId="{62F02002-D838-F64F-ADE8-290532311AC6}" type="pres">
      <dgm:prSet presAssocID="{2229909B-DEA7-0141-BB49-34AAAF441226}" presName="compositeShape" presStyleCnt="0">
        <dgm:presLayoutVars>
          <dgm:chMax val="7"/>
          <dgm:dir/>
          <dgm:resizeHandles val="exact"/>
        </dgm:presLayoutVars>
      </dgm:prSet>
      <dgm:spPr/>
    </dgm:pt>
    <dgm:pt modelId="{44086ADF-46C6-014F-B440-E730B68EB4B2}" type="pres">
      <dgm:prSet presAssocID="{851DC231-599B-5947-9A49-D87E08418D11}" presName="circ1" presStyleLbl="vennNode1" presStyleIdx="0" presStyleCnt="2" custLinFactNeighborX="-803" custLinFactNeighborY="-280"/>
      <dgm:spPr/>
    </dgm:pt>
    <dgm:pt modelId="{C714FE17-E38B-7446-A1A7-0524EAF38DDD}" type="pres">
      <dgm:prSet presAssocID="{851DC231-599B-5947-9A49-D87E08418D1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2E0A360-9F0E-DB42-A158-D2920631E131}" type="pres">
      <dgm:prSet presAssocID="{EC72401B-6147-3745-BBA7-A43FB4307016}" presName="circ2" presStyleLbl="vennNode1" presStyleIdx="1" presStyleCnt="2"/>
      <dgm:spPr/>
    </dgm:pt>
    <dgm:pt modelId="{7F85C18F-ADB8-8346-8184-BBFBDC524497}" type="pres">
      <dgm:prSet presAssocID="{EC72401B-6147-3745-BBA7-A43FB430701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746302B-A91B-E648-8DBA-76C5FAC23873}" type="presOf" srcId="{851DC231-599B-5947-9A49-D87E08418D11}" destId="{C714FE17-E38B-7446-A1A7-0524EAF38DDD}" srcOrd="1" destOrd="0" presId="urn:microsoft.com/office/officeart/2005/8/layout/venn1"/>
    <dgm:cxn modelId="{82E53C55-9AB6-524E-B80F-9F820904AFE6}" type="presOf" srcId="{851DC231-599B-5947-9A49-D87E08418D11}" destId="{44086ADF-46C6-014F-B440-E730B68EB4B2}" srcOrd="0" destOrd="0" presId="urn:microsoft.com/office/officeart/2005/8/layout/venn1"/>
    <dgm:cxn modelId="{6E51FD9A-4E74-CA45-BE06-6C8512495F43}" type="presOf" srcId="{2229909B-DEA7-0141-BB49-34AAAF441226}" destId="{62F02002-D838-F64F-ADE8-290532311AC6}" srcOrd="0" destOrd="0" presId="urn:microsoft.com/office/officeart/2005/8/layout/venn1"/>
    <dgm:cxn modelId="{9D3B599F-BA11-DF46-82C8-3E61C8E61B31}" type="presOf" srcId="{EC72401B-6147-3745-BBA7-A43FB4307016}" destId="{72E0A360-9F0E-DB42-A158-D2920631E131}" srcOrd="0" destOrd="0" presId="urn:microsoft.com/office/officeart/2005/8/layout/venn1"/>
    <dgm:cxn modelId="{D8F98CC6-9A3A-614F-8221-4E2E3FC1845A}" type="presOf" srcId="{EC72401B-6147-3745-BBA7-A43FB4307016}" destId="{7F85C18F-ADB8-8346-8184-BBFBDC524497}" srcOrd="1" destOrd="0" presId="urn:microsoft.com/office/officeart/2005/8/layout/venn1"/>
    <dgm:cxn modelId="{1D203BCB-383B-EC4E-9096-78B9D1795643}" srcId="{2229909B-DEA7-0141-BB49-34AAAF441226}" destId="{EC72401B-6147-3745-BBA7-A43FB4307016}" srcOrd="1" destOrd="0" parTransId="{AD525F2D-CA0B-1C4F-958A-9517D6350FDF}" sibTransId="{1DE07C3E-B519-1047-80F6-B8E33C77BA49}"/>
    <dgm:cxn modelId="{93D5ECF2-F76E-6B4B-B276-758D40A80086}" srcId="{2229909B-DEA7-0141-BB49-34AAAF441226}" destId="{851DC231-599B-5947-9A49-D87E08418D11}" srcOrd="0" destOrd="0" parTransId="{ED566281-9B63-4945-93D1-8489526813A7}" sibTransId="{30208207-7CC0-8F4A-9267-EBEDC7F0BC5B}"/>
    <dgm:cxn modelId="{662565FC-3DC7-8A44-A1ED-B3E4CCE2FE30}" type="presParOf" srcId="{62F02002-D838-F64F-ADE8-290532311AC6}" destId="{44086ADF-46C6-014F-B440-E730B68EB4B2}" srcOrd="0" destOrd="0" presId="urn:microsoft.com/office/officeart/2005/8/layout/venn1"/>
    <dgm:cxn modelId="{0D1CE753-FDCF-ED4F-8945-A07F165EED38}" type="presParOf" srcId="{62F02002-D838-F64F-ADE8-290532311AC6}" destId="{C714FE17-E38B-7446-A1A7-0524EAF38DDD}" srcOrd="1" destOrd="0" presId="urn:microsoft.com/office/officeart/2005/8/layout/venn1"/>
    <dgm:cxn modelId="{498D411C-CF5F-4D4F-A783-D1149FB26D11}" type="presParOf" srcId="{62F02002-D838-F64F-ADE8-290532311AC6}" destId="{72E0A360-9F0E-DB42-A158-D2920631E131}" srcOrd="2" destOrd="0" presId="urn:microsoft.com/office/officeart/2005/8/layout/venn1"/>
    <dgm:cxn modelId="{F6F7B8A8-C9D6-4340-B5E2-C78CD977A986}" type="presParOf" srcId="{62F02002-D838-F64F-ADE8-290532311AC6}" destId="{7F85C18F-ADB8-8346-8184-BBFBDC52449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B4CD6B-A199-A94B-A4D5-8C492E1BF160}" type="doc">
      <dgm:prSet loTypeId="urn:microsoft.com/office/officeart/2005/8/layout/venn1" loCatId="" qsTypeId="urn:microsoft.com/office/officeart/2005/8/quickstyle/3d3" qsCatId="3D" csTypeId="urn:microsoft.com/office/officeart/2005/8/colors/accent0_1" csCatId="mainScheme" phldr="1"/>
      <dgm:spPr/>
    </dgm:pt>
    <dgm:pt modelId="{9E25D76F-C173-444E-93ED-F929A42B00AD}">
      <dgm:prSet phldrT="[Text]"/>
      <dgm:spPr/>
      <dgm:t>
        <a:bodyPr/>
        <a:lstStyle/>
        <a:p>
          <a:r>
            <a:rPr lang="en-US" dirty="0"/>
            <a:t>Faculty Development</a:t>
          </a:r>
        </a:p>
      </dgm:t>
    </dgm:pt>
    <dgm:pt modelId="{7324D04B-48C7-FE4E-B366-2510E58A612B}" type="parTrans" cxnId="{59F4CDAE-8964-5146-BC14-2C7830EF88F9}">
      <dgm:prSet/>
      <dgm:spPr/>
      <dgm:t>
        <a:bodyPr/>
        <a:lstStyle/>
        <a:p>
          <a:endParaRPr lang="en-US"/>
        </a:p>
      </dgm:t>
    </dgm:pt>
    <dgm:pt modelId="{48BCFA49-94A7-7A49-8377-FBDA80643B77}" type="sibTrans" cxnId="{59F4CDAE-8964-5146-BC14-2C7830EF88F9}">
      <dgm:prSet/>
      <dgm:spPr/>
      <dgm:t>
        <a:bodyPr/>
        <a:lstStyle/>
        <a:p>
          <a:endParaRPr lang="en-US"/>
        </a:p>
      </dgm:t>
    </dgm:pt>
    <dgm:pt modelId="{8ADE1041-B01C-4D44-BE5E-F9AE6616FDE8}">
      <dgm:prSet phldrT="[Text]"/>
      <dgm:spPr/>
      <dgm:t>
        <a:bodyPr/>
        <a:lstStyle/>
        <a:p>
          <a:r>
            <a:rPr lang="en-US" dirty="0"/>
            <a:t>Student Learning</a:t>
          </a:r>
        </a:p>
      </dgm:t>
    </dgm:pt>
    <dgm:pt modelId="{EB45B2D4-BAF3-7441-A723-9AB89A17892C}" type="parTrans" cxnId="{7E935CC5-5BD2-E347-B5E0-065AA79303E8}">
      <dgm:prSet/>
      <dgm:spPr/>
      <dgm:t>
        <a:bodyPr/>
        <a:lstStyle/>
        <a:p>
          <a:endParaRPr lang="en-US"/>
        </a:p>
      </dgm:t>
    </dgm:pt>
    <dgm:pt modelId="{A4ED1A20-DA52-9C4F-B434-088EB1C7D208}" type="sibTrans" cxnId="{7E935CC5-5BD2-E347-B5E0-065AA79303E8}">
      <dgm:prSet/>
      <dgm:spPr/>
      <dgm:t>
        <a:bodyPr/>
        <a:lstStyle/>
        <a:p>
          <a:endParaRPr lang="en-US"/>
        </a:p>
      </dgm:t>
    </dgm:pt>
    <dgm:pt modelId="{A9BFA188-53A0-B042-B70F-7CFC0AC033A5}">
      <dgm:prSet phldrT="[Text]"/>
      <dgm:spPr/>
      <dgm:t>
        <a:bodyPr/>
        <a:lstStyle/>
        <a:p>
          <a:r>
            <a:rPr lang="en-US" dirty="0"/>
            <a:t>New Knowledge</a:t>
          </a:r>
        </a:p>
      </dgm:t>
    </dgm:pt>
    <dgm:pt modelId="{2986AB57-A802-E742-90C6-2AB351662F92}" type="parTrans" cxnId="{8C014A94-49A2-8C43-8154-5D71BD1D5101}">
      <dgm:prSet/>
      <dgm:spPr/>
      <dgm:t>
        <a:bodyPr/>
        <a:lstStyle/>
        <a:p>
          <a:endParaRPr lang="en-US"/>
        </a:p>
      </dgm:t>
    </dgm:pt>
    <dgm:pt modelId="{C21A70BB-81B7-3349-B3FF-3F51C7398B91}" type="sibTrans" cxnId="{8C014A94-49A2-8C43-8154-5D71BD1D5101}">
      <dgm:prSet/>
      <dgm:spPr/>
      <dgm:t>
        <a:bodyPr/>
        <a:lstStyle/>
        <a:p>
          <a:endParaRPr lang="en-US"/>
        </a:p>
      </dgm:t>
    </dgm:pt>
    <dgm:pt modelId="{F8F1A176-E8D8-5A41-81D8-B7FBAF1E48AB}" type="pres">
      <dgm:prSet presAssocID="{62B4CD6B-A199-A94B-A4D5-8C492E1BF160}" presName="compositeShape" presStyleCnt="0">
        <dgm:presLayoutVars>
          <dgm:chMax val="7"/>
          <dgm:dir/>
          <dgm:resizeHandles val="exact"/>
        </dgm:presLayoutVars>
      </dgm:prSet>
      <dgm:spPr/>
    </dgm:pt>
    <dgm:pt modelId="{DB168E92-5344-D349-B308-A488766DF0D5}" type="pres">
      <dgm:prSet presAssocID="{9E25D76F-C173-444E-93ED-F929A42B00AD}" presName="circ1" presStyleLbl="vennNode1" presStyleIdx="0" presStyleCnt="3"/>
      <dgm:spPr/>
    </dgm:pt>
    <dgm:pt modelId="{AA59C64B-D780-E74F-BD37-2BFD7419F0CD}" type="pres">
      <dgm:prSet presAssocID="{9E25D76F-C173-444E-93ED-F929A42B00A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7DB7068-E622-8C4E-B95C-6AE4F36B8158}" type="pres">
      <dgm:prSet presAssocID="{8ADE1041-B01C-4D44-BE5E-F9AE6616FDE8}" presName="circ2" presStyleLbl="vennNode1" presStyleIdx="1" presStyleCnt="3"/>
      <dgm:spPr/>
    </dgm:pt>
    <dgm:pt modelId="{593FECD7-8703-FB43-8351-FD02B44D3F6F}" type="pres">
      <dgm:prSet presAssocID="{8ADE1041-B01C-4D44-BE5E-F9AE6616FDE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F988C20-1B07-B04B-80E6-B66E3FC07B53}" type="pres">
      <dgm:prSet presAssocID="{A9BFA188-53A0-B042-B70F-7CFC0AC033A5}" presName="circ3" presStyleLbl="vennNode1" presStyleIdx="2" presStyleCnt="3"/>
      <dgm:spPr/>
    </dgm:pt>
    <dgm:pt modelId="{F2FEE020-C1B6-C04B-9BBC-AED2C9266819}" type="pres">
      <dgm:prSet presAssocID="{A9BFA188-53A0-B042-B70F-7CFC0AC033A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1852623-DF04-7648-BBFF-C6D395E46464}" type="presOf" srcId="{62B4CD6B-A199-A94B-A4D5-8C492E1BF160}" destId="{F8F1A176-E8D8-5A41-81D8-B7FBAF1E48AB}" srcOrd="0" destOrd="0" presId="urn:microsoft.com/office/officeart/2005/8/layout/venn1"/>
    <dgm:cxn modelId="{55286C4C-A577-2F43-8868-253A674B5A77}" type="presOf" srcId="{8ADE1041-B01C-4D44-BE5E-F9AE6616FDE8}" destId="{77DB7068-E622-8C4E-B95C-6AE4F36B8158}" srcOrd="0" destOrd="0" presId="urn:microsoft.com/office/officeart/2005/8/layout/venn1"/>
    <dgm:cxn modelId="{83C22854-573D-4443-B4E1-C5B5B86EF677}" type="presOf" srcId="{A9BFA188-53A0-B042-B70F-7CFC0AC033A5}" destId="{F2FEE020-C1B6-C04B-9BBC-AED2C9266819}" srcOrd="1" destOrd="0" presId="urn:microsoft.com/office/officeart/2005/8/layout/venn1"/>
    <dgm:cxn modelId="{5E615A61-2558-D843-A4C6-AF7D0AA65101}" type="presOf" srcId="{9E25D76F-C173-444E-93ED-F929A42B00AD}" destId="{AA59C64B-D780-E74F-BD37-2BFD7419F0CD}" srcOrd="1" destOrd="0" presId="urn:microsoft.com/office/officeart/2005/8/layout/venn1"/>
    <dgm:cxn modelId="{8C014A94-49A2-8C43-8154-5D71BD1D5101}" srcId="{62B4CD6B-A199-A94B-A4D5-8C492E1BF160}" destId="{A9BFA188-53A0-B042-B70F-7CFC0AC033A5}" srcOrd="2" destOrd="0" parTransId="{2986AB57-A802-E742-90C6-2AB351662F92}" sibTransId="{C21A70BB-81B7-3349-B3FF-3F51C7398B91}"/>
    <dgm:cxn modelId="{59F4CDAE-8964-5146-BC14-2C7830EF88F9}" srcId="{62B4CD6B-A199-A94B-A4D5-8C492E1BF160}" destId="{9E25D76F-C173-444E-93ED-F929A42B00AD}" srcOrd="0" destOrd="0" parTransId="{7324D04B-48C7-FE4E-B366-2510E58A612B}" sibTransId="{48BCFA49-94A7-7A49-8377-FBDA80643B77}"/>
    <dgm:cxn modelId="{46D5AEAF-8BD4-BB48-AE3A-37FD2AE11942}" type="presOf" srcId="{A9BFA188-53A0-B042-B70F-7CFC0AC033A5}" destId="{4F988C20-1B07-B04B-80E6-B66E3FC07B53}" srcOrd="0" destOrd="0" presId="urn:microsoft.com/office/officeart/2005/8/layout/venn1"/>
    <dgm:cxn modelId="{8A9148BD-7E75-834D-9AD8-3169E570714E}" type="presOf" srcId="{9E25D76F-C173-444E-93ED-F929A42B00AD}" destId="{DB168E92-5344-D349-B308-A488766DF0D5}" srcOrd="0" destOrd="0" presId="urn:microsoft.com/office/officeart/2005/8/layout/venn1"/>
    <dgm:cxn modelId="{7E935CC5-5BD2-E347-B5E0-065AA79303E8}" srcId="{62B4CD6B-A199-A94B-A4D5-8C492E1BF160}" destId="{8ADE1041-B01C-4D44-BE5E-F9AE6616FDE8}" srcOrd="1" destOrd="0" parTransId="{EB45B2D4-BAF3-7441-A723-9AB89A17892C}" sibTransId="{A4ED1A20-DA52-9C4F-B434-088EB1C7D208}"/>
    <dgm:cxn modelId="{862CDED5-4A2C-9A4C-9764-61A93E25737F}" type="presOf" srcId="{8ADE1041-B01C-4D44-BE5E-F9AE6616FDE8}" destId="{593FECD7-8703-FB43-8351-FD02B44D3F6F}" srcOrd="1" destOrd="0" presId="urn:microsoft.com/office/officeart/2005/8/layout/venn1"/>
    <dgm:cxn modelId="{2A3FE4A6-C6D4-6940-8F1B-4D9AC81BFBEC}" type="presParOf" srcId="{F8F1A176-E8D8-5A41-81D8-B7FBAF1E48AB}" destId="{DB168E92-5344-D349-B308-A488766DF0D5}" srcOrd="0" destOrd="0" presId="urn:microsoft.com/office/officeart/2005/8/layout/venn1"/>
    <dgm:cxn modelId="{93D35945-C092-AD4A-8B00-76DB6B97DF69}" type="presParOf" srcId="{F8F1A176-E8D8-5A41-81D8-B7FBAF1E48AB}" destId="{AA59C64B-D780-E74F-BD37-2BFD7419F0CD}" srcOrd="1" destOrd="0" presId="urn:microsoft.com/office/officeart/2005/8/layout/venn1"/>
    <dgm:cxn modelId="{4C36F7AD-E9C0-2744-8864-668E8E3CC06A}" type="presParOf" srcId="{F8F1A176-E8D8-5A41-81D8-B7FBAF1E48AB}" destId="{77DB7068-E622-8C4E-B95C-6AE4F36B8158}" srcOrd="2" destOrd="0" presId="urn:microsoft.com/office/officeart/2005/8/layout/venn1"/>
    <dgm:cxn modelId="{2B49920F-C929-9548-8396-B996E6F0232B}" type="presParOf" srcId="{F8F1A176-E8D8-5A41-81D8-B7FBAF1E48AB}" destId="{593FECD7-8703-FB43-8351-FD02B44D3F6F}" srcOrd="3" destOrd="0" presId="urn:microsoft.com/office/officeart/2005/8/layout/venn1"/>
    <dgm:cxn modelId="{65B88E91-3445-8141-83B7-B1D1476271C1}" type="presParOf" srcId="{F8F1A176-E8D8-5A41-81D8-B7FBAF1E48AB}" destId="{4F988C20-1B07-B04B-80E6-B66E3FC07B53}" srcOrd="4" destOrd="0" presId="urn:microsoft.com/office/officeart/2005/8/layout/venn1"/>
    <dgm:cxn modelId="{51898C54-E61D-D543-BBED-C35318D691F9}" type="presParOf" srcId="{F8F1A176-E8D8-5A41-81D8-B7FBAF1E48AB}" destId="{F2FEE020-C1B6-C04B-9BBC-AED2C926681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86ADF-46C6-014F-B440-E730B68EB4B2}">
      <dsp:nvSpPr>
        <dsp:cNvPr id="0" name=""/>
        <dsp:cNvSpPr/>
      </dsp:nvSpPr>
      <dsp:spPr>
        <a:xfrm>
          <a:off x="1499695" y="0"/>
          <a:ext cx="4327666" cy="432766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Graduate Studies</a:t>
          </a:r>
        </a:p>
      </dsp:txBody>
      <dsp:txXfrm>
        <a:off x="2104009" y="510324"/>
        <a:ext cx="2495231" cy="3307016"/>
      </dsp:txXfrm>
    </dsp:sp>
    <dsp:sp modelId="{72E0A360-9F0E-DB42-A158-D2920631E131}">
      <dsp:nvSpPr>
        <dsp:cNvPr id="0" name=""/>
        <dsp:cNvSpPr/>
      </dsp:nvSpPr>
      <dsp:spPr>
        <a:xfrm>
          <a:off x="4653486" y="11835"/>
          <a:ext cx="4327666" cy="4327666"/>
        </a:xfrm>
        <a:prstGeom prst="ellipse">
          <a:avLst/>
        </a:prstGeom>
        <a:solidFill>
          <a:schemeClr val="bg1">
            <a:alpha val="5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Sponsored Projects</a:t>
          </a:r>
        </a:p>
      </dsp:txBody>
      <dsp:txXfrm>
        <a:off x="5881607" y="522160"/>
        <a:ext cx="2495231" cy="3307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68E92-5344-D349-B308-A488766DF0D5}">
      <dsp:nvSpPr>
        <dsp:cNvPr id="0" name=""/>
        <dsp:cNvSpPr/>
      </dsp:nvSpPr>
      <dsp:spPr>
        <a:xfrm>
          <a:off x="2877916" y="68931"/>
          <a:ext cx="3308712" cy="330871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Faculty Development</a:t>
          </a:r>
        </a:p>
      </dsp:txBody>
      <dsp:txXfrm>
        <a:off x="3319077" y="647956"/>
        <a:ext cx="2426389" cy="1488920"/>
      </dsp:txXfrm>
    </dsp:sp>
    <dsp:sp modelId="{77DB7068-E622-8C4E-B95C-6AE4F36B8158}">
      <dsp:nvSpPr>
        <dsp:cNvPr id="0" name=""/>
        <dsp:cNvSpPr/>
      </dsp:nvSpPr>
      <dsp:spPr>
        <a:xfrm>
          <a:off x="4071809" y="2136876"/>
          <a:ext cx="3308712" cy="330871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Student Learning</a:t>
          </a:r>
        </a:p>
      </dsp:txBody>
      <dsp:txXfrm>
        <a:off x="5083724" y="2991627"/>
        <a:ext cx="1985227" cy="1819791"/>
      </dsp:txXfrm>
    </dsp:sp>
    <dsp:sp modelId="{4F988C20-1B07-B04B-80E6-B66E3FC07B53}">
      <dsp:nvSpPr>
        <dsp:cNvPr id="0" name=""/>
        <dsp:cNvSpPr/>
      </dsp:nvSpPr>
      <dsp:spPr>
        <a:xfrm>
          <a:off x="1684022" y="2136876"/>
          <a:ext cx="3308712" cy="330871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New Knowledge</a:t>
          </a:r>
        </a:p>
      </dsp:txBody>
      <dsp:txXfrm>
        <a:off x="1995592" y="2991627"/>
        <a:ext cx="1985227" cy="1819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61E20-BF6D-BE47-A818-7F2564BAEC25}" type="datetimeFigureOut">
              <a:rPr lang="en-US" smtClean="0"/>
              <a:t>1/21/20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4B566-C44F-8B43-8785-FD1C6567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8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4B566-C44F-8B43-8785-FD1C656700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F450-8D12-2D4E-96F2-51C854C0112F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6599-C402-F24A-B3B1-DB1C6274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5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F450-8D12-2D4E-96F2-51C854C0112F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6599-C402-F24A-B3B1-DB1C6274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65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F450-8D12-2D4E-96F2-51C854C0112F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6599-C402-F24A-B3B1-DB1C6274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9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F450-8D12-2D4E-96F2-51C854C0112F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6599-C402-F24A-B3B1-DB1C6274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2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F450-8D12-2D4E-96F2-51C854C0112F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6599-C402-F24A-B3B1-DB1C6274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3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F450-8D12-2D4E-96F2-51C854C0112F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6599-C402-F24A-B3B1-DB1C6274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6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F450-8D12-2D4E-96F2-51C854C0112F}" type="datetimeFigureOut">
              <a:rPr lang="en-US" smtClean="0"/>
              <a:t>1/21/20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6599-C402-F24A-B3B1-DB1C6274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4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F450-8D12-2D4E-96F2-51C854C0112F}" type="datetimeFigureOut">
              <a:rPr lang="en-US" smtClean="0"/>
              <a:t>1/21/20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6599-C402-F24A-B3B1-DB1C6274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7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F450-8D12-2D4E-96F2-51C854C0112F}" type="datetimeFigureOut">
              <a:rPr lang="en-US" smtClean="0"/>
              <a:t>1/21/20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6599-C402-F24A-B3B1-DB1C6274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0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F450-8D12-2D4E-96F2-51C854C0112F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6599-C402-F24A-B3B1-DB1C6274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2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F450-8D12-2D4E-96F2-51C854C0112F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6599-C402-F24A-B3B1-DB1C6274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2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2F450-8D12-2D4E-96F2-51C854C0112F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76599-C402-F24A-B3B1-DB1C6274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7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3AE66-20EB-8E49-A6D2-986FF3D9A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500" y="1122362"/>
            <a:ext cx="10617200" cy="2749549"/>
          </a:xfrm>
        </p:spPr>
        <p:txBody>
          <a:bodyPr>
            <a:noAutofit/>
          </a:bodyPr>
          <a:lstStyle/>
          <a:p>
            <a:br>
              <a:rPr lang="en-US" sz="5200" dirty="0"/>
            </a:br>
            <a:r>
              <a:rPr lang="en-US" sz="5200" dirty="0"/>
              <a:t>Graduate Studies and Research:</a:t>
            </a:r>
            <a:br>
              <a:rPr lang="en-US" sz="5200" dirty="0"/>
            </a:br>
            <a:r>
              <a:rPr lang="en-US" sz="5200" dirty="0"/>
              <a:t>New Organization, New Opportunities </a:t>
            </a:r>
            <a:br>
              <a:rPr lang="en-US" sz="5200" dirty="0"/>
            </a:br>
            <a:endParaRPr lang="en-US" sz="5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A1394-5B7F-364D-B5ED-39949AC92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2900" y="4415691"/>
            <a:ext cx="9144000" cy="1655762"/>
          </a:xfrm>
        </p:spPr>
        <p:txBody>
          <a:bodyPr/>
          <a:lstStyle/>
          <a:p>
            <a:r>
              <a:rPr lang="en-US" dirty="0"/>
              <a:t>Hillary N. Fouts, Ph.D.</a:t>
            </a:r>
          </a:p>
          <a:p>
            <a:r>
              <a:rPr lang="en-US" dirty="0"/>
              <a:t>Professor and Administrative Fellow</a:t>
            </a:r>
          </a:p>
          <a:p>
            <a:r>
              <a:rPr lang="en-US" dirty="0"/>
              <a:t>University of Tennessee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EC662E-C07E-1248-88C1-300266100051}"/>
              </a:ext>
            </a:extLst>
          </p:cNvPr>
          <p:cNvCxnSpPr>
            <a:cxnSpLocks/>
          </p:cNvCxnSpPr>
          <p:nvPr/>
        </p:nvCxnSpPr>
        <p:spPr>
          <a:xfrm>
            <a:off x="825500" y="3885829"/>
            <a:ext cx="10617200" cy="0"/>
          </a:xfrm>
          <a:prstGeom prst="line">
            <a:avLst/>
          </a:prstGeom>
          <a:ln w="38100">
            <a:solidFill>
              <a:srgbClr val="E902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177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9649-5F9F-5C45-98C1-42A822CF5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- Faculty Research Exhibitions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D8BCE-F7CC-0445-8868-F14F291AD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9928"/>
            <a:ext cx="10617200" cy="4765673"/>
          </a:xfrm>
        </p:spPr>
        <p:txBody>
          <a:bodyPr/>
          <a:lstStyle/>
          <a:p>
            <a:r>
              <a:rPr lang="en-US" dirty="0"/>
              <a:t>Great existing programs (e.g., AES, SURE)</a:t>
            </a:r>
          </a:p>
          <a:p>
            <a:pPr lvl="1"/>
            <a:r>
              <a:rPr lang="en-US" dirty="0"/>
              <a:t>Opportunities for graduate student and community collaborations</a:t>
            </a:r>
          </a:p>
          <a:p>
            <a:r>
              <a:rPr lang="en-US" dirty="0"/>
              <a:t>Potential Benefits:</a:t>
            </a:r>
          </a:p>
          <a:p>
            <a:pPr lvl="1"/>
            <a:r>
              <a:rPr lang="en-US" dirty="0"/>
              <a:t>Expanding experiential learning through research</a:t>
            </a:r>
          </a:p>
          <a:p>
            <a:pPr lvl="1"/>
            <a:r>
              <a:rPr lang="en-US" dirty="0"/>
              <a:t>UG student research training </a:t>
            </a:r>
            <a:r>
              <a:rPr lang="en-US" dirty="0">
                <a:sym typeface="Wingdings" pitchFamily="2" charset="2"/>
              </a:rPr>
              <a:t> pipeline for graduate recruitment</a:t>
            </a:r>
          </a:p>
          <a:p>
            <a:pPr lvl="1"/>
            <a:r>
              <a:rPr lang="en-US" dirty="0">
                <a:sym typeface="Wingdings" pitchFamily="2" charset="2"/>
              </a:rPr>
              <a:t>Graduate student research training  preparation for entering doctoral programs</a:t>
            </a:r>
          </a:p>
          <a:p>
            <a:pPr lvl="1"/>
            <a:r>
              <a:rPr lang="en-US" dirty="0">
                <a:sym typeface="Wingdings" pitchFamily="2" charset="2"/>
              </a:rPr>
              <a:t>Including community members  new community partnerships</a:t>
            </a:r>
          </a:p>
          <a:p>
            <a:pPr lvl="1"/>
            <a:r>
              <a:rPr lang="en-US" dirty="0">
                <a:sym typeface="Wingdings" pitchFamily="2" charset="2"/>
              </a:rPr>
              <a:t>Support for faculty research agendas (i.e., pilot projects leading to support external funding proposals)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300F7B-9176-7643-86E2-B94227AFF75D}"/>
              </a:ext>
            </a:extLst>
          </p:cNvPr>
          <p:cNvCxnSpPr>
            <a:cxnSpLocks/>
          </p:cNvCxnSpPr>
          <p:nvPr/>
        </p:nvCxnSpPr>
        <p:spPr>
          <a:xfrm>
            <a:off x="838200" y="1664925"/>
            <a:ext cx="10617200" cy="0"/>
          </a:xfrm>
          <a:prstGeom prst="line">
            <a:avLst/>
          </a:prstGeom>
          <a:ln w="38100">
            <a:solidFill>
              <a:srgbClr val="E902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5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9649-5F9F-5C45-98C1-42A822CF5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and Preliminary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D8BCE-F7CC-0445-8868-F14F291AD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353"/>
            <a:ext cx="10515600" cy="45608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Strengthen the new organizational structure of the graduate studies and sponsored projects offices to enhance and increase:</a:t>
            </a:r>
          </a:p>
          <a:p>
            <a:r>
              <a:rPr lang="en-US" dirty="0"/>
              <a:t>Graduate student enrollment, retention, and success</a:t>
            </a:r>
          </a:p>
          <a:p>
            <a:r>
              <a:rPr lang="en-US" dirty="0"/>
              <a:t>Graduate and undergraduate student involvement in research</a:t>
            </a:r>
          </a:p>
          <a:p>
            <a:r>
              <a:rPr lang="en-US" dirty="0"/>
              <a:t>Faculty research development</a:t>
            </a:r>
          </a:p>
          <a:p>
            <a:r>
              <a:rPr lang="en-US" dirty="0"/>
              <a:t>Community engaged scholarship </a:t>
            </a:r>
          </a:p>
          <a:p>
            <a:r>
              <a:rPr lang="en-US" dirty="0"/>
              <a:t>External grants and contracts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B86651-7B94-CC44-BF9D-3EDF41FDAF9B}"/>
              </a:ext>
            </a:extLst>
          </p:cNvPr>
          <p:cNvCxnSpPr>
            <a:cxnSpLocks/>
          </p:cNvCxnSpPr>
          <p:nvPr/>
        </p:nvCxnSpPr>
        <p:spPr>
          <a:xfrm>
            <a:off x="838200" y="1664925"/>
            <a:ext cx="10617200" cy="0"/>
          </a:xfrm>
          <a:prstGeom prst="line">
            <a:avLst/>
          </a:prstGeom>
          <a:ln w="38100">
            <a:solidFill>
              <a:srgbClr val="E902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27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9649-5F9F-5C45-98C1-42A822CF5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Action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D8BCE-F7CC-0445-8868-F14F291AD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4201"/>
            <a:ext cx="10515600" cy="4667248"/>
          </a:xfrm>
        </p:spPr>
        <p:txBody>
          <a:bodyPr>
            <a:normAutofit/>
          </a:bodyPr>
          <a:lstStyle/>
          <a:p>
            <a:r>
              <a:rPr lang="en-US" dirty="0"/>
              <a:t>Listen, learn, cultivate relationships</a:t>
            </a:r>
          </a:p>
          <a:p>
            <a:r>
              <a:rPr lang="en-US" dirty="0"/>
              <a:t>Support and fortify new organizational structure</a:t>
            </a:r>
          </a:p>
          <a:p>
            <a:r>
              <a:rPr lang="en-US" dirty="0"/>
              <a:t>Create a shared vision </a:t>
            </a:r>
          </a:p>
          <a:p>
            <a:r>
              <a:rPr lang="en-US" dirty="0"/>
              <a:t>Remove barriers</a:t>
            </a:r>
          </a:p>
          <a:p>
            <a:pPr lvl="1"/>
            <a:r>
              <a:rPr lang="en-US" dirty="0"/>
              <a:t>Capitalizing on existing strengths</a:t>
            </a:r>
          </a:p>
          <a:p>
            <a:pPr lvl="1"/>
            <a:r>
              <a:rPr lang="en-US" dirty="0"/>
              <a:t>Enhancing or creating efficient streamlined processes</a:t>
            </a:r>
          </a:p>
          <a:p>
            <a:r>
              <a:rPr lang="en-US" dirty="0"/>
              <a:t>Build capacity </a:t>
            </a:r>
          </a:p>
          <a:p>
            <a:pPr lvl="1"/>
            <a:r>
              <a:rPr lang="en-US" dirty="0"/>
              <a:t>Facilitating new community and international partnerships</a:t>
            </a:r>
          </a:p>
          <a:p>
            <a:pPr lvl="1"/>
            <a:r>
              <a:rPr lang="en-US" dirty="0"/>
              <a:t>Leveraging resources to secure new sources of external funding</a:t>
            </a:r>
          </a:p>
          <a:p>
            <a:pPr lvl="1"/>
            <a:r>
              <a:rPr lang="en-US" dirty="0"/>
              <a:t>Supporting professional development of faculty and staff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7A5197-75FD-F34E-A752-020D066AD3B9}"/>
              </a:ext>
            </a:extLst>
          </p:cNvPr>
          <p:cNvCxnSpPr>
            <a:cxnSpLocks/>
          </p:cNvCxnSpPr>
          <p:nvPr/>
        </p:nvCxnSpPr>
        <p:spPr>
          <a:xfrm>
            <a:off x="838200" y="1664925"/>
            <a:ext cx="10617200" cy="0"/>
          </a:xfrm>
          <a:prstGeom prst="line">
            <a:avLst/>
          </a:prstGeom>
          <a:ln w="38100">
            <a:solidFill>
              <a:srgbClr val="E902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1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9649-5F9F-5C45-98C1-42A822CF5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617200" cy="1325563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Thank you! </a:t>
            </a:r>
            <a:br>
              <a:rPr lang="en-US" dirty="0"/>
            </a:b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8817EED-84DB-2F49-9D29-9DC4237B6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8368" y="2660288"/>
            <a:ext cx="5376863" cy="3311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/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F71B1E-DE78-8248-BD48-4189E7EFB2D5}"/>
              </a:ext>
            </a:extLst>
          </p:cNvPr>
          <p:cNvCxnSpPr>
            <a:cxnSpLocks/>
          </p:cNvCxnSpPr>
          <p:nvPr/>
        </p:nvCxnSpPr>
        <p:spPr>
          <a:xfrm>
            <a:off x="838200" y="1334725"/>
            <a:ext cx="10617200" cy="0"/>
          </a:xfrm>
          <a:prstGeom prst="line">
            <a:avLst/>
          </a:prstGeom>
          <a:ln w="38100">
            <a:solidFill>
              <a:srgbClr val="E902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Image result for image for questions">
            <a:extLst>
              <a:ext uri="{FF2B5EF4-FFF2-40B4-BE49-F238E27FC236}">
                <a16:creationId xmlns:a16="http://schemas.microsoft.com/office/drawing/2014/main" id="{AFBFB015-06C7-E741-971E-D8A3E4A00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304324"/>
            <a:ext cx="1232511" cy="179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261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29509-8F84-FF47-8156-42068F13C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6522C-2FAF-E04B-98C8-60462581E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I’m excited to be here</a:t>
            </a:r>
          </a:p>
          <a:p>
            <a:r>
              <a:rPr lang="en-US" dirty="0"/>
              <a:t>My background and relevant experiences</a:t>
            </a:r>
          </a:p>
          <a:p>
            <a:r>
              <a:rPr lang="en-US" dirty="0"/>
              <a:t>Who I am as a leader</a:t>
            </a:r>
          </a:p>
          <a:p>
            <a:r>
              <a:rPr lang="en-US" dirty="0"/>
              <a:t>Vision for WOU Graduate Studies and Research</a:t>
            </a:r>
          </a:p>
          <a:p>
            <a:r>
              <a:rPr lang="en-US" dirty="0"/>
              <a:t>Questions and discussion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0AF73A-EE22-E842-AE26-151D1184FEC8}"/>
              </a:ext>
            </a:extLst>
          </p:cNvPr>
          <p:cNvCxnSpPr>
            <a:cxnSpLocks/>
          </p:cNvCxnSpPr>
          <p:nvPr/>
        </p:nvCxnSpPr>
        <p:spPr>
          <a:xfrm>
            <a:off x="838200" y="1622061"/>
            <a:ext cx="10617200" cy="0"/>
          </a:xfrm>
          <a:prstGeom prst="line">
            <a:avLst/>
          </a:prstGeom>
          <a:ln w="38100">
            <a:solidFill>
              <a:srgbClr val="E902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64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43B0A0-39F4-774F-903E-B8049CE73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1148"/>
            <a:ext cx="11633200" cy="685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86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9A15FE-66BA-0543-B5BB-271FE33A5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54" y="393700"/>
            <a:ext cx="12131162" cy="6096000"/>
          </a:xfrm>
        </p:spPr>
      </p:pic>
    </p:spTree>
    <p:extLst>
      <p:ext uri="{BB962C8B-B14F-4D97-AF65-F5344CB8AC3E}">
        <p14:creationId xmlns:p14="http://schemas.microsoft.com/office/powerpoint/2010/main" val="45007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31E8E-3047-914D-8EA5-0C2C35325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610EF-5236-F048-A59D-037EACF99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450"/>
            <a:ext cx="10515600" cy="4351338"/>
          </a:xfrm>
        </p:spPr>
        <p:txBody>
          <a:bodyPr/>
          <a:lstStyle/>
          <a:p>
            <a:r>
              <a:rPr lang="en-US" dirty="0"/>
              <a:t>To become Oregon’s campus of choice for students, faculty and staff who seek a student-centered learning community.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C947DC-05FF-1347-9BA7-64E6437EFFEA}"/>
              </a:ext>
            </a:extLst>
          </p:cNvPr>
          <p:cNvCxnSpPr>
            <a:cxnSpLocks/>
          </p:cNvCxnSpPr>
          <p:nvPr/>
        </p:nvCxnSpPr>
        <p:spPr>
          <a:xfrm>
            <a:off x="838200" y="1507762"/>
            <a:ext cx="10617200" cy="0"/>
          </a:xfrm>
          <a:prstGeom prst="line">
            <a:avLst/>
          </a:prstGeom>
          <a:ln w="38100">
            <a:solidFill>
              <a:srgbClr val="E902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F27197-481D-9E42-9554-C8F3AF6C756B}"/>
              </a:ext>
            </a:extLst>
          </p:cNvPr>
          <p:cNvCxnSpPr>
            <a:cxnSpLocks/>
          </p:cNvCxnSpPr>
          <p:nvPr/>
        </p:nvCxnSpPr>
        <p:spPr>
          <a:xfrm>
            <a:off x="836616" y="3825119"/>
            <a:ext cx="10617200" cy="0"/>
          </a:xfrm>
          <a:prstGeom prst="line">
            <a:avLst/>
          </a:prstGeom>
          <a:ln w="38100">
            <a:solidFill>
              <a:srgbClr val="E902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643AEF-492A-BF42-AB16-0CA1C818F636}"/>
              </a:ext>
            </a:extLst>
          </p:cNvPr>
          <p:cNvSpPr txBox="1">
            <a:spLocks/>
          </p:cNvSpPr>
          <p:nvPr/>
        </p:nvSpPr>
        <p:spPr>
          <a:xfrm>
            <a:off x="889000" y="4011681"/>
            <a:ext cx="10515600" cy="2557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Student Success</a:t>
            </a:r>
          </a:p>
          <a:p>
            <a:r>
              <a:rPr lang="en-US" dirty="0"/>
              <a:t>Academic Excellence</a:t>
            </a:r>
          </a:p>
          <a:p>
            <a:r>
              <a:rPr lang="en-US" dirty="0"/>
              <a:t>Community Engagement</a:t>
            </a:r>
          </a:p>
          <a:p>
            <a:r>
              <a:rPr lang="en-US" dirty="0"/>
              <a:t>Accountability</a:t>
            </a:r>
          </a:p>
          <a:p>
            <a:r>
              <a:rPr lang="en-US" dirty="0"/>
              <a:t>Sustainability and stewardship</a:t>
            </a:r>
          </a:p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09A357-D3B4-3041-A2CD-96ACD356F031}"/>
              </a:ext>
            </a:extLst>
          </p:cNvPr>
          <p:cNvSpPr txBox="1">
            <a:spLocks/>
          </p:cNvSpPr>
          <p:nvPr/>
        </p:nvSpPr>
        <p:spPr>
          <a:xfrm>
            <a:off x="736600" y="26503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Your Priorities</a:t>
            </a:r>
          </a:p>
        </p:txBody>
      </p:sp>
    </p:spTree>
    <p:extLst>
      <p:ext uri="{BB962C8B-B14F-4D97-AF65-F5344CB8AC3E}">
        <p14:creationId xmlns:p14="http://schemas.microsoft.com/office/powerpoint/2010/main" val="188728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E65B4-1565-DD48-B8AE-1FB7B9D5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1" y="-49308"/>
            <a:ext cx="10515600" cy="1325563"/>
          </a:xfrm>
        </p:spPr>
        <p:txBody>
          <a:bodyPr/>
          <a:lstStyle/>
          <a:p>
            <a:r>
              <a:rPr lang="en-US" dirty="0"/>
              <a:t>My Background and Experiences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B5ECF4-F527-044A-88A8-D146AA145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670" y="2337844"/>
            <a:ext cx="1089649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Multidisciplinary </a:t>
            </a:r>
          </a:p>
          <a:p>
            <a:r>
              <a:rPr lang="en-US" dirty="0"/>
              <a:t>14 years of teaching graduate students (500+)</a:t>
            </a:r>
          </a:p>
          <a:p>
            <a:r>
              <a:rPr lang="en-US" dirty="0"/>
              <a:t>14 years of mentoring graduate students (34 PhD, 27 MS)</a:t>
            </a:r>
          </a:p>
          <a:p>
            <a:r>
              <a:rPr lang="en-US" dirty="0"/>
              <a:t>Director of Graduate Studies, Program Coordinator, Graduate Council</a:t>
            </a:r>
          </a:p>
          <a:p>
            <a:r>
              <a:rPr lang="en-US" dirty="0"/>
              <a:t>PI or Co-PI on grants (~4M in total funding), 43 publications</a:t>
            </a:r>
          </a:p>
          <a:p>
            <a:r>
              <a:rPr lang="en-US" dirty="0"/>
              <a:t>Established community and inter-university partnerships</a:t>
            </a:r>
          </a:p>
          <a:p>
            <a:pPr lvl="1"/>
            <a:r>
              <a:rPr lang="en-US" dirty="0"/>
              <a:t>Internationally and locally</a:t>
            </a:r>
          </a:p>
          <a:p>
            <a:r>
              <a:rPr lang="en-US" dirty="0"/>
              <a:t>Leadership training: </a:t>
            </a:r>
          </a:p>
          <a:p>
            <a:pPr lvl="1"/>
            <a:r>
              <a:rPr lang="en-US" dirty="0"/>
              <a:t>HERS leadership Institute, UT System Leadership Institute</a:t>
            </a:r>
          </a:p>
          <a:p>
            <a:r>
              <a:rPr lang="en-US" dirty="0"/>
              <a:t>Administrative Fellowship, Division of Diversity and Engagement</a:t>
            </a:r>
          </a:p>
          <a:p>
            <a:endParaRPr lang="en-US" dirty="0"/>
          </a:p>
        </p:txBody>
      </p:sp>
      <p:pic>
        <p:nvPicPr>
          <p:cNvPr id="1026" name="Picture 2" descr="Image result for logo site:cwu.edu">
            <a:extLst>
              <a:ext uri="{FF2B5EF4-FFF2-40B4-BE49-F238E27FC236}">
                <a16:creationId xmlns:a16="http://schemas.microsoft.com/office/drawing/2014/main" id="{F36B5ECF-106B-9741-92A0-E00B1DFD0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53" y="1045808"/>
            <a:ext cx="3005285" cy="110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su logo">
            <a:extLst>
              <a:ext uri="{FF2B5EF4-FFF2-40B4-BE49-F238E27FC236}">
                <a16:creationId xmlns:a16="http://schemas.microsoft.com/office/drawing/2014/main" id="{B36CDB5C-A7EF-E341-82C0-58E4CF5E3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655" y="1098167"/>
            <a:ext cx="1820058" cy="115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nichd logo">
            <a:extLst>
              <a:ext uri="{FF2B5EF4-FFF2-40B4-BE49-F238E27FC236}">
                <a16:creationId xmlns:a16="http://schemas.microsoft.com/office/drawing/2014/main" id="{BC8793B8-EDAD-5348-AAEF-B4941A827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318" y="1101049"/>
            <a:ext cx="1330273" cy="116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UTK logo">
            <a:extLst>
              <a:ext uri="{FF2B5EF4-FFF2-40B4-BE49-F238E27FC236}">
                <a16:creationId xmlns:a16="http://schemas.microsoft.com/office/drawing/2014/main" id="{F8CF47F7-E05B-BD49-9AC5-1B1920D44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721" y="1108049"/>
            <a:ext cx="1762868" cy="118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E52845-BEB0-BF45-86DF-9CC2CFFC870B}"/>
              </a:ext>
            </a:extLst>
          </p:cNvPr>
          <p:cNvCxnSpPr>
            <a:cxnSpLocks/>
          </p:cNvCxnSpPr>
          <p:nvPr/>
        </p:nvCxnSpPr>
        <p:spPr>
          <a:xfrm>
            <a:off x="736600" y="1029925"/>
            <a:ext cx="10617200" cy="0"/>
          </a:xfrm>
          <a:prstGeom prst="line">
            <a:avLst/>
          </a:prstGeom>
          <a:ln w="38100">
            <a:solidFill>
              <a:srgbClr val="E902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35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8E667-0B2C-E94E-B4DF-21DE0A549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 am as a leader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72691-3D92-B747-8B4E-2BE6BD812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Core Values and Practices:</a:t>
            </a:r>
          </a:p>
          <a:p>
            <a:r>
              <a:rPr lang="en-US" dirty="0"/>
              <a:t>Listening</a:t>
            </a:r>
          </a:p>
          <a:p>
            <a:r>
              <a:rPr lang="en-US" dirty="0"/>
              <a:t>Transparency and stewardship</a:t>
            </a:r>
          </a:p>
          <a:p>
            <a:r>
              <a:rPr lang="en-US" dirty="0"/>
              <a:t>Collaboration and shared governance</a:t>
            </a:r>
          </a:p>
          <a:p>
            <a:r>
              <a:rPr lang="en-US" dirty="0"/>
              <a:t>Accessibility and communication</a:t>
            </a:r>
          </a:p>
          <a:p>
            <a:r>
              <a:rPr lang="en-US" dirty="0"/>
              <a:t>Diversity, equity, and inclusion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8C04CB-896E-8747-99E0-4FA10C278B23}"/>
              </a:ext>
            </a:extLst>
          </p:cNvPr>
          <p:cNvCxnSpPr>
            <a:cxnSpLocks/>
          </p:cNvCxnSpPr>
          <p:nvPr/>
        </p:nvCxnSpPr>
        <p:spPr>
          <a:xfrm>
            <a:off x="838200" y="1664925"/>
            <a:ext cx="10617200" cy="0"/>
          </a:xfrm>
          <a:prstGeom prst="line">
            <a:avLst/>
          </a:prstGeom>
          <a:ln w="38100">
            <a:solidFill>
              <a:srgbClr val="E902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56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9649-5F9F-5C45-98C1-42A822CF5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Organization = New Opportunities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23E8C1F-F78F-9C4C-833E-4C09838889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871079"/>
              </p:ext>
            </p:extLst>
          </p:nvPr>
        </p:nvGraphicFramePr>
        <p:xfrm>
          <a:off x="838200" y="159479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0D1BDA6-9118-B948-948B-BAAAE3F35EE5}"/>
              </a:ext>
            </a:extLst>
          </p:cNvPr>
          <p:cNvCxnSpPr>
            <a:cxnSpLocks/>
          </p:cNvCxnSpPr>
          <p:nvPr/>
        </p:nvCxnSpPr>
        <p:spPr>
          <a:xfrm flipV="1">
            <a:off x="3434862" y="4215326"/>
            <a:ext cx="2438400" cy="1791064"/>
          </a:xfrm>
          <a:prstGeom prst="straightConnector1">
            <a:avLst/>
          </a:prstGeom>
          <a:ln w="76200">
            <a:solidFill>
              <a:srgbClr val="F600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9051A61-441F-2547-BF81-7D2C6981EED1}"/>
              </a:ext>
            </a:extLst>
          </p:cNvPr>
          <p:cNvSpPr txBox="1"/>
          <p:nvPr/>
        </p:nvSpPr>
        <p:spPr>
          <a:xfrm>
            <a:off x="838200" y="5992980"/>
            <a:ext cx="6576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Opportunities in the overlap to leverage resources and create mutually beneficial collaborations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9A058F-2349-BC45-A722-AF7B301160E7}"/>
              </a:ext>
            </a:extLst>
          </p:cNvPr>
          <p:cNvCxnSpPr>
            <a:cxnSpLocks/>
          </p:cNvCxnSpPr>
          <p:nvPr/>
        </p:nvCxnSpPr>
        <p:spPr>
          <a:xfrm>
            <a:off x="838200" y="1245825"/>
            <a:ext cx="10617200" cy="0"/>
          </a:xfrm>
          <a:prstGeom prst="line">
            <a:avLst/>
          </a:prstGeom>
          <a:ln w="38100">
            <a:solidFill>
              <a:srgbClr val="E902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89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9649-5F9F-5C45-98C1-42A822CF5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11"/>
            <a:ext cx="10515600" cy="1325563"/>
          </a:xfrm>
        </p:spPr>
        <p:txBody>
          <a:bodyPr/>
          <a:lstStyle/>
          <a:p>
            <a:r>
              <a:rPr lang="en-US" dirty="0"/>
              <a:t>One Example: Student-Faculty Research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3E966C2-2495-594B-BDEE-E8DEF39242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3575838"/>
              </p:ext>
            </p:extLst>
          </p:nvPr>
        </p:nvGraphicFramePr>
        <p:xfrm>
          <a:off x="1641555" y="1361874"/>
          <a:ext cx="9064545" cy="5514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BC076EB-2E94-BF4F-AA52-F6B507EFD589}"/>
              </a:ext>
            </a:extLst>
          </p:cNvPr>
          <p:cNvCxnSpPr>
            <a:cxnSpLocks/>
          </p:cNvCxnSpPr>
          <p:nvPr/>
        </p:nvCxnSpPr>
        <p:spPr>
          <a:xfrm>
            <a:off x="2993986" y="2384385"/>
            <a:ext cx="2963119" cy="2071868"/>
          </a:xfrm>
          <a:prstGeom prst="straightConnector1">
            <a:avLst/>
          </a:prstGeom>
          <a:ln w="76200">
            <a:solidFill>
              <a:srgbClr val="F600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180DFE1-F46E-0142-8E48-2BED090BE3A5}"/>
              </a:ext>
            </a:extLst>
          </p:cNvPr>
          <p:cNvSpPr txBox="1"/>
          <p:nvPr/>
        </p:nvSpPr>
        <p:spPr>
          <a:xfrm>
            <a:off x="1641555" y="1371615"/>
            <a:ext cx="1514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Student Research </a:t>
            </a:r>
          </a:p>
          <a:p>
            <a:r>
              <a:rPr lang="en-US" sz="2400" dirty="0"/>
              <a:t>(UG or G)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7D34BF-6739-A141-809F-05372525BA17}"/>
              </a:ext>
            </a:extLst>
          </p:cNvPr>
          <p:cNvCxnSpPr>
            <a:cxnSpLocks/>
          </p:cNvCxnSpPr>
          <p:nvPr/>
        </p:nvCxnSpPr>
        <p:spPr>
          <a:xfrm>
            <a:off x="787400" y="1162808"/>
            <a:ext cx="10617200" cy="0"/>
          </a:xfrm>
          <a:prstGeom prst="line">
            <a:avLst/>
          </a:prstGeom>
          <a:ln w="38100">
            <a:solidFill>
              <a:srgbClr val="E902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809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600</TotalTime>
  <Words>423</Words>
  <Application>Microsoft Macintosh PowerPoint</Application>
  <PresentationFormat>Widescreen</PresentationFormat>
  <Paragraphs>85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 Graduate Studies and Research: New Organization, New Opportunities  </vt:lpstr>
      <vt:lpstr>Roadmap for Today</vt:lpstr>
      <vt:lpstr>PowerPoint Presentation</vt:lpstr>
      <vt:lpstr>PowerPoint Presentation</vt:lpstr>
      <vt:lpstr>Your Vision</vt:lpstr>
      <vt:lpstr>My Background and Experiences</vt:lpstr>
      <vt:lpstr>Who I am as a leader</vt:lpstr>
      <vt:lpstr>New Organization = New Opportunities </vt:lpstr>
      <vt:lpstr>One Example: Student-Faculty Research</vt:lpstr>
      <vt:lpstr>Student - Faculty Research Exhibitions</vt:lpstr>
      <vt:lpstr>Vision and Preliminary Goals</vt:lpstr>
      <vt:lpstr>Overview of Action Steps</vt:lpstr>
      <vt:lpstr>Thank you!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Fouts, Hillary</dc:creator>
  <cp:lastModifiedBy>Fouts, Hillary</cp:lastModifiedBy>
  <cp:revision>37</cp:revision>
  <dcterms:created xsi:type="dcterms:W3CDTF">2020-01-07T21:48:58Z</dcterms:created>
  <dcterms:modified xsi:type="dcterms:W3CDTF">2020-01-21T14:49:26Z</dcterms:modified>
</cp:coreProperties>
</file>